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43"/>
  </p:notesMasterIdLst>
  <p:sldIdLst>
    <p:sldId id="257" r:id="rId5"/>
    <p:sldId id="258" r:id="rId6"/>
    <p:sldId id="489" r:id="rId7"/>
    <p:sldId id="490" r:id="rId8"/>
    <p:sldId id="474" r:id="rId9"/>
    <p:sldId id="491" r:id="rId10"/>
    <p:sldId id="496" r:id="rId11"/>
    <p:sldId id="497" r:id="rId12"/>
    <p:sldId id="498" r:id="rId13"/>
    <p:sldId id="499" r:id="rId14"/>
    <p:sldId id="500" r:id="rId15"/>
    <p:sldId id="501" r:id="rId16"/>
    <p:sldId id="503" r:id="rId17"/>
    <p:sldId id="504" r:id="rId18"/>
    <p:sldId id="505" r:id="rId19"/>
    <p:sldId id="506" r:id="rId20"/>
    <p:sldId id="507" r:id="rId21"/>
    <p:sldId id="508" r:id="rId22"/>
    <p:sldId id="495" r:id="rId23"/>
    <p:sldId id="502" r:id="rId24"/>
    <p:sldId id="509" r:id="rId25"/>
    <p:sldId id="510" r:id="rId26"/>
    <p:sldId id="512" r:id="rId27"/>
    <p:sldId id="513" r:id="rId28"/>
    <p:sldId id="514" r:id="rId29"/>
    <p:sldId id="511" r:id="rId30"/>
    <p:sldId id="515" r:id="rId31"/>
    <p:sldId id="516" r:id="rId32"/>
    <p:sldId id="517" r:id="rId33"/>
    <p:sldId id="518" r:id="rId34"/>
    <p:sldId id="519" r:id="rId35"/>
    <p:sldId id="520" r:id="rId36"/>
    <p:sldId id="521" r:id="rId37"/>
    <p:sldId id="522" r:id="rId38"/>
    <p:sldId id="523" r:id="rId39"/>
    <p:sldId id="524" r:id="rId40"/>
    <p:sldId id="525" r:id="rId41"/>
    <p:sldId id="314" r:id="rId42"/>
  </p:sldIdLst>
  <p:sldSz cx="12192000" cy="6858000"/>
  <p:notesSz cx="6858000" cy="9144000"/>
  <p:embeddedFontLst>
    <p:embeddedFont>
      <p:font typeface="KoPubWorldDotum_Pro Bold" panose="020B0600000101010101" charset="-127"/>
      <p:bold r:id="rId44"/>
    </p:embeddedFont>
    <p:embeddedFont>
      <p:font typeface="KoPubWorldDotum_Pro Light" panose="020B0600000101010101" charset="-127"/>
      <p:regular r:id="rId45"/>
    </p:embeddedFont>
    <p:embeddedFont>
      <p:font typeface="Cambria Math" panose="02040503050406030204" pitchFamily="18" charset="0"/>
      <p:regular r:id="rId46"/>
    </p:embeddedFont>
    <p:embeddedFont>
      <p:font typeface="Forte" panose="03060902040502070203" pitchFamily="66" charset="0"/>
      <p:regular r:id="rId47"/>
    </p:embeddedFont>
    <p:embeddedFont>
      <p:font typeface="KoPubWorld돋움체 Bold" panose="00000800000000000000" pitchFamily="2" charset="-127"/>
      <p:bold r:id="rId48"/>
    </p:embeddedFont>
    <p:embeddedFont>
      <p:font typeface="KoPubWorld돋움체 Light" panose="00000300000000000000" pitchFamily="2" charset="-127"/>
      <p:regular r:id="rId49"/>
    </p:embeddedFont>
    <p:embeddedFont>
      <p:font typeface="맑은 고딕" panose="020B0503020000020004" pitchFamily="50" charset="-127"/>
      <p:regular r:id="rId50"/>
      <p:bold r:id="rId51"/>
    </p:embeddedFont>
    <p:embeddedFont>
      <p:font typeface="에스코어 드림 4 Regular" panose="020B0503030302020204" pitchFamily="34" charset="-127"/>
      <p:regular r:id="rId5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A35"/>
    <a:srgbClr val="1370C0"/>
    <a:srgbClr val="DF4542"/>
    <a:srgbClr val="FC5753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5986"/>
  </p:normalViewPr>
  <p:slideViewPr>
    <p:cSldViewPr snapToGrid="0">
      <p:cViewPr varScale="1">
        <p:scale>
          <a:sx n="62" d="100"/>
          <a:sy n="62" d="100"/>
        </p:scale>
        <p:origin x="8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commentAuthors" Target="commentAuthor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876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850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371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3704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626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98248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2904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03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0828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78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821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068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1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3717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093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6629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7711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4142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6531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2001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84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103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8271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6412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1700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717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9102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310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582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484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12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491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397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08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4471-D745-4A62-A775-4BBE43A4E41A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49C9-4201-4861-9845-262606880A35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D13A4-6A41-461F-BBAD-C30E27623E76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37EB-03FE-44F5-943E-2CF8537F35CB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8E6DD-614F-46CD-9192-5AD035594DCA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462F7-F9EC-47D1-B187-100166F84DD1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92C6-662B-48B3-9A74-8FDF7C804DB5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5EB66-72BD-4B66-9F03-289CDB1B68EB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B0CE8-EDA1-4DA3-837E-841A37DC3B89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EFDCC-E043-4806-9B05-E33997E7E9FD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5D39-8323-491D-9D35-CEA451138C68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0489C-435C-41C3-978D-BD749EB3CB67}" type="datetime1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407383" y="2362430"/>
            <a:ext cx="7251217" cy="3047703"/>
            <a:chOff x="4407383" y="2414945"/>
            <a:chExt cx="7251217" cy="304770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2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407383" y="2414945"/>
              <a:ext cx="7251217" cy="2277546"/>
              <a:chOff x="4407383" y="2683103"/>
              <a:chExt cx="7251217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407383" y="4006542"/>
                <a:ext cx="7251217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Chapter 1. </a:t>
                </a:r>
                <a:r>
                  <a:rPr kumimoji="1" lang="ko-KR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한눈에 보는 </a:t>
                </a:r>
                <a:r>
                  <a:rPr kumimoji="1" lang="ko-KR" altLang="en-US" sz="2800" b="1" dirty="0" err="1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머신러닝</a:t>
                </a:r>
                <a:endParaRPr kumimoji="1" lang="en-US" altLang="ko-KR" sz="2800" b="1" dirty="0">
                  <a:latin typeface="KoPubWorldDotum_Pro Light" panose="020B0600000101010101" charset="-127"/>
                  <a:ea typeface="KoPubWorldDotum_Pro Light" panose="020B0600000101010101" charset="-127"/>
                  <a:cs typeface="KoPubWorldDotum_Pro Light" panose="020B0600000101010101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Chapter 2. </a:t>
                </a:r>
                <a:r>
                  <a:rPr kumimoji="1" lang="ko-KR" altLang="en-US" sz="2800" b="1" dirty="0" err="1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머신러닝</a:t>
                </a:r>
                <a:r>
                  <a:rPr kumimoji="1" lang="ko-KR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 프로젝트 처음부터 끝까지</a:t>
                </a:r>
                <a:endParaRPr kumimoji="1" lang="en-US" altLang="ko-KR" sz="2800" b="1" dirty="0">
                  <a:latin typeface="KoPubWorldDotum_Pro Light" panose="020B0600000101010101" charset="-127"/>
                  <a:ea typeface="KoPubWorldDotum_Pro Light" panose="020B0600000101010101" charset="-127"/>
                  <a:cs typeface="KoPubWorldDotum_Pro Light" panose="020B0600000101010101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FF85A3-05A6-4B3A-BDB7-F3349F05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강화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(reinforcement learning)</a:t>
            </a:r>
          </a:p>
        </p:txBody>
      </p:sp>
      <p:pic>
        <p:nvPicPr>
          <p:cNvPr id="1026" name="Picture 2" descr="자율주행차의 기술부터 보험까지, 자율주행차 어디까지 진행 중일까? | KB손해보험 인사이트">
            <a:extLst>
              <a:ext uri="{FF2B5EF4-FFF2-40B4-BE49-F238E27FC236}">
                <a16:creationId xmlns:a16="http://schemas.microsoft.com/office/drawing/2014/main" id="{78E90DCB-1490-44E7-8F82-42AE58B39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2392222"/>
            <a:ext cx="487680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20EFCA-010D-451E-8B84-6A363CEB2676}"/>
              </a:ext>
            </a:extLst>
          </p:cNvPr>
          <p:cNvSpPr txBox="1"/>
          <p:nvPr/>
        </p:nvSpPr>
        <p:spPr>
          <a:xfrm>
            <a:off x="777240" y="5226991"/>
            <a:ext cx="4876800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자율 주행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기술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1028" name="Picture 4" descr="AlphaGo in China | DeepMind">
            <a:extLst>
              <a:ext uri="{FF2B5EF4-FFF2-40B4-BE49-F238E27FC236}">
                <a16:creationId xmlns:a16="http://schemas.microsoft.com/office/drawing/2014/main" id="{BE265533-69B6-4B92-9361-8879BF7AF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82429"/>
            <a:ext cx="5239820" cy="261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4FD91A-46C7-477A-9973-ED35855B551A}"/>
              </a:ext>
            </a:extLst>
          </p:cNvPr>
          <p:cNvSpPr txBox="1"/>
          <p:nvPr/>
        </p:nvSpPr>
        <p:spPr>
          <a:xfrm>
            <a:off x="6277510" y="5226990"/>
            <a:ext cx="4876800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알파고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(AlphaGo) from DeepMind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8138F76-BE99-4B85-9A5E-48594CAA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900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온라인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 데이터의 스트림으로부터 점진적으로 학습할 수 있는가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배치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(batch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시스템이 점진적으로 학습할 수 없는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데이터를 사용하여야 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새로운 데이터를 학습하려면 전체 데이터를 사용하여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처음부터 다시 훈련을 수행해야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시스템이 빠르게 변화하는 특성을 가져야하는 경우에는 부적절함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* 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batch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모델을 한번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update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시킬 때 사용하는 샘플들의 묶음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F8161C2-0486-445C-984E-4BE3CD7C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01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1280807"/>
            <a:ext cx="11521397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온라인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 데이터의 스트림으로부터 점진적으로 학습할 수 있는가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온라인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(online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시스템이 점진적으로 학습할 수 있는 경우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 학습단계가 빠르고 비용이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적게들어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데이터가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도착하는대로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시스템이 빠르게 변화하는 특성을 가져야하는 경우에 적절한 방법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(learning rate):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변화하는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데이터에 얼마나 빠르게 적응하는지에 대한 척도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높다면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 데이터에 빠르게 적응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but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예전 데이터를 금방 잊어버림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ii)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낮다면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시스템의 학습이 더디게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일어남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605B25D-6F37-4B7A-AA78-E5CA6C254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718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1280807"/>
            <a:ext cx="11521397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[3]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사례 기반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기반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머신러닝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시스템이 어떻게 일반화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(generalize)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되는가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사례 기반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(instance-based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시스템이 훈련 샘플을 기억함으로써 학습하는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316BA1-2916-48F8-BB0C-6E5E0BE0F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512" y="3604132"/>
            <a:ext cx="6616681" cy="3253868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C352B9-888E-4D07-96B2-24FF20774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787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972584"/>
            <a:ext cx="11521397" cy="224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[3]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사례 기반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기반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머신러닝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시스템이 어떻게 일반화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(generalize)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되는가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 기반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(model-based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훈련 샘플들의 모델을 만들어 예측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(prediction)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사용하는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24D6AB-95FD-43FA-84C4-9DBEF991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08" y="3696935"/>
            <a:ext cx="3623996" cy="18569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B64F874-8C7B-4EEF-B6EB-51D9B92DAC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847" y="3489663"/>
            <a:ext cx="3774838" cy="21404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A777C16-AF1D-4549-8A6D-9D8E8A983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3685" y="3520266"/>
            <a:ext cx="3753269" cy="21187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D0BB93-6CB6-4D7E-B885-8C3A7A7862F9}"/>
                  </a:ext>
                </a:extLst>
              </p:cNvPr>
              <p:cNvSpPr txBox="1"/>
              <p:nvPr/>
            </p:nvSpPr>
            <p:spPr>
              <a:xfrm>
                <a:off x="4903554" y="5669650"/>
                <a:ext cx="6141165" cy="8771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선형 모델</a:t>
                </a:r>
                <a:r>
                  <a:rPr lang="en-US" altLang="ko-KR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(linear model)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모델 파라미터</a:t>
                </a:r>
                <a:r>
                  <a:rPr lang="en-US" altLang="ko-KR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(model parameter):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𝜃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에스코어 드림 4 Regular" panose="020B0503030302020204" pitchFamily="34" charset="-127"/>
                        <a:sym typeface="Wingdings" panose="05000000000000000000" pitchFamily="2" charset="2"/>
                      </a:rPr>
                      <m:t>,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𝜃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</m:oMath>
                </a14:m>
                <a:endPara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D0BB93-6CB6-4D7E-B885-8C3A7A7862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3554" y="5669650"/>
                <a:ext cx="6141165" cy="877100"/>
              </a:xfrm>
              <a:prstGeom prst="rect">
                <a:avLst/>
              </a:prstGeom>
              <a:blipFill>
                <a:blip r:embed="rId6"/>
                <a:stretch>
                  <a:fillRect l="-794" b="-1041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D81A8C6-400D-4980-9ECB-6658B97B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766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972584"/>
            <a:ext cx="11521397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 기반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(model-based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훈련 샘플들의 모델을 만들어 예측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(prediction)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사용하는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성능 측정의 지표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얼마나 모델이 좋은가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효용 함수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(utility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function)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ii)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얼마나 모델이 나쁜가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비용 함수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(cost function)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in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선형모델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점과 직선 사이의 거리 최소화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“  cost function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알고리즘에 훈련 데이터를 공급하여 데이터에 가장 잘 맞는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모델의 파라미터를 찾아가는 과정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B001910-63C0-4AB3-8D56-94AD50505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977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972584"/>
            <a:ext cx="11521397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 기반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(model-based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5B6E94-5BF6-474A-9D9A-B33F40394780}"/>
              </a:ext>
            </a:extLst>
          </p:cNvPr>
          <p:cNvSpPr txBox="1"/>
          <p:nvPr/>
        </p:nvSpPr>
        <p:spPr>
          <a:xfrm>
            <a:off x="1880171" y="1839074"/>
            <a:ext cx="8147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데이터를 분석한다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E2DA0AD2-5F28-4A3B-8B9A-143CDC7AE33F}"/>
              </a:ext>
            </a:extLst>
          </p:cNvPr>
          <p:cNvSpPr/>
          <p:nvPr/>
        </p:nvSpPr>
        <p:spPr>
          <a:xfrm>
            <a:off x="5705582" y="2434975"/>
            <a:ext cx="496584" cy="54274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004580-6E44-4998-B49D-0CA213A41509}"/>
              </a:ext>
            </a:extLst>
          </p:cNvPr>
          <p:cNvSpPr txBox="1"/>
          <p:nvPr/>
        </p:nvSpPr>
        <p:spPr>
          <a:xfrm>
            <a:off x="1880171" y="3111955"/>
            <a:ext cx="8147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선택한다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0C3FE54B-0B38-401F-819A-F9C1352574B9}"/>
              </a:ext>
            </a:extLst>
          </p:cNvPr>
          <p:cNvSpPr/>
          <p:nvPr/>
        </p:nvSpPr>
        <p:spPr>
          <a:xfrm>
            <a:off x="5705582" y="3707856"/>
            <a:ext cx="496584" cy="54274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F30990-C614-4264-BA4F-13ECA8F02957}"/>
              </a:ext>
            </a:extLst>
          </p:cNvPr>
          <p:cNvSpPr txBox="1"/>
          <p:nvPr/>
        </p:nvSpPr>
        <p:spPr>
          <a:xfrm>
            <a:off x="822959" y="4384836"/>
            <a:ext cx="10869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데이터로 모델을 훈련시킨다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.(=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비용함수의 최소화되는 모델 파라미터 찾기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A9B04698-E919-4A8E-9A35-FD50F030CD77}"/>
              </a:ext>
            </a:extLst>
          </p:cNvPr>
          <p:cNvSpPr/>
          <p:nvPr/>
        </p:nvSpPr>
        <p:spPr>
          <a:xfrm>
            <a:off x="5705582" y="4980737"/>
            <a:ext cx="496584" cy="54274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4F7842-8E2D-4E39-B8DC-3E702F2B6A20}"/>
              </a:ext>
            </a:extLst>
          </p:cNvPr>
          <p:cNvSpPr txBox="1"/>
          <p:nvPr/>
        </p:nvSpPr>
        <p:spPr>
          <a:xfrm>
            <a:off x="1880170" y="5657717"/>
            <a:ext cx="8147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새로운 데이터에 모델을 적용하여 예측을 수행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F4DD67-5433-4E0C-A44A-3E2132376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187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972584"/>
            <a:ext cx="11521397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 기반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(model-based learning)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1D36E4-4203-412C-9AC7-441300CE9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624" y="1570073"/>
            <a:ext cx="5904255" cy="505971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5662BAC-9B70-49E8-84F4-0B5A9B6381AC}"/>
              </a:ext>
            </a:extLst>
          </p:cNvPr>
          <p:cNvSpPr txBox="1"/>
          <p:nvPr/>
        </p:nvSpPr>
        <p:spPr>
          <a:xfrm>
            <a:off x="7189342" y="4325420"/>
            <a:ext cx="304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데이터를 분석한다</a:t>
            </a:r>
            <a:r>
              <a:rPr lang="en-US" altLang="ko-KR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rgbClr val="00B0F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813714-76DC-46D4-85F1-E155FBA29A54}"/>
              </a:ext>
            </a:extLst>
          </p:cNvPr>
          <p:cNvSpPr txBox="1"/>
          <p:nvPr/>
        </p:nvSpPr>
        <p:spPr>
          <a:xfrm>
            <a:off x="7189342" y="4865139"/>
            <a:ext cx="3339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선택한다</a:t>
            </a:r>
            <a:r>
              <a:rPr lang="en-US" altLang="ko-KR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rgbClr val="00B0F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E718D7-5ED7-4E85-86FB-33B482583F10}"/>
              </a:ext>
            </a:extLst>
          </p:cNvPr>
          <p:cNvSpPr txBox="1"/>
          <p:nvPr/>
        </p:nvSpPr>
        <p:spPr>
          <a:xfrm>
            <a:off x="7189342" y="5404858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데이터로 모델을 훈련시킨다</a:t>
            </a:r>
            <a:r>
              <a:rPr lang="en-US" altLang="ko-KR" sz="1800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976655-2A76-4520-B57C-B7DB0AA2F566}"/>
              </a:ext>
            </a:extLst>
          </p:cNvPr>
          <p:cNvSpPr txBox="1"/>
          <p:nvPr/>
        </p:nvSpPr>
        <p:spPr>
          <a:xfrm>
            <a:off x="7189342" y="6119072"/>
            <a:ext cx="6642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새로운 데이터에 모델을 적용하여 예측을 수행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5F5118C-52B8-4E5F-9101-26BAA9068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944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789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테스트와 검증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972584"/>
            <a:ext cx="11521397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학습시킨 모델이 새로운 데이터가 들어왔을 때 얼마나 잘 적용할 수 있을까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데이터를 훈련 세트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(trainset)/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세트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testset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로 나누는 것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세트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(trainset)  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이를 이용하여 모델을 훈련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lvl="2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ii)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테스트 세트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testset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이를 이용하여 모델을 테스트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lvl="2"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일반화 오차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(generalized error)</a:t>
            </a:r>
          </a:p>
          <a:p>
            <a:pPr lvl="1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새로운 샘플에 대한 오류 비율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이전에 학습한 적이 없는 새로운 데이터에 얼마나 잘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작동하는지의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척도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9AB1E2A-7C50-41C4-A881-B3707C1F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772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실제 데이터로 작업하기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이번 수업에서는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...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인공적으로 만들어진 데이터셋보다는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데이터로 실험해볼 것입니다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캘리포니아 주택 가격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(California Housing Prices)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데이터셋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</a:t>
            </a:r>
            <a:r>
              <a:rPr lang="en-US" altLang="ko-KR" sz="2400" i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 </a:t>
            </a:r>
            <a:r>
              <a:rPr lang="en-US" altLang="ko-KR" sz="2400" i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StatLib</a:t>
            </a:r>
            <a:endParaRPr lang="en-US" altLang="ko-KR" sz="2400" i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4F02C4-4729-4AD7-97BE-941FCE588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116" y="2492476"/>
            <a:ext cx="5877745" cy="413442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F04EC99-F3D4-4760-B923-3E2E5F78C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941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46608" cy="4395133"/>
            <a:chOff x="593574" y="850681"/>
            <a:chExt cx="4746608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8504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1.1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머신러닝이란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217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왜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머신러닝을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사용하는가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1344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1.4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시스템의 종류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45512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1.5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머신러닝의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주요 도전 과제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4050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애플리케이션 사례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27799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1.6 </a:t>
              </a:r>
              <a:r>
                <a:rPr lang="ko-KR" altLang="en-US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테스트와 검증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7C46573-782B-4C74-B9A1-4D8416086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5795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큰 그림 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1802224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이번 프로젝트의 목적은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캘리포니아 인구조사 데이터를 사용하여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캘리포니아의 주택 가격 모델을 만들어보자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중간주택가격을 포함하는 각각의 샘플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= 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있는 훈련 샘플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이는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지도학습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해당한다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주택의 가격을 예측해야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특정 값을 예측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회귀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(regression)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예측에 사용하는 특성이 여러 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(x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값 여러 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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다중회귀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(multiple regression)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주택가격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개만 예측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(y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값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 </a:t>
            </a: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단변량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회귀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(univariate regression)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9982A9B-B4EA-4DB3-889B-3D735EFA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985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5795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큰 그림 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7DD1412-CE2F-4AB6-B104-1574DC219834}"/>
                  </a:ext>
                </a:extLst>
              </p:cNvPr>
              <p:cNvSpPr txBox="1"/>
              <p:nvPr/>
            </p:nvSpPr>
            <p:spPr>
              <a:xfrm>
                <a:off x="670603" y="1003409"/>
                <a:ext cx="11802224" cy="51182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성능 측정의 지표</a:t>
                </a: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pPr marL="457200" indent="-457200">
                  <a:buAutoNum type="arabicParenR"/>
                </a:pPr>
                <a:r>
                  <a:rPr lang="ko-KR" altLang="en-US" sz="2400" dirty="0">
                    <a:highlight>
                      <a:srgbClr val="C0C0C0"/>
                    </a:highligh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평균 제곱근 오차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(RMSE; root mean square error)</a:t>
                </a:r>
                <a:b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</a:b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에스코어 드림 4 Regular" panose="020B0503030302020204" pitchFamily="34" charset="-127"/>
                      </a:rPr>
                      <m:t>𝑅𝑀𝑆𝐸</m:t>
                    </m:r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𝑋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,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h</m:t>
                        </m:r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에스코어 드림 4 Regular" panose="020B0503030302020204" pitchFamily="34" charset="-127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</m:ctrlPr>
                          </m:fPr>
                          <m:num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𝑚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𝑖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𝑚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  <a:ea typeface="에스코어 드림 4 Regular" panose="020B0503030302020204" pitchFamily="34" charset="-127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  <a:ea typeface="에스코어 드림 4 Regular" panose="020B0503030302020204" pitchFamily="34" charset="-127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  <a:ea typeface="에스코어 드림 4 Regular" panose="020B0503030302020204" pitchFamily="34" charset="-127"/>
                                      </a:rPr>
                                      <m:t>h</m:t>
                                    </m:r>
                                    <m:d>
                                      <m:dPr>
                                        <m:ctrlP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  <a:ea typeface="에스코어 드림 4 Regular" panose="020B0503030302020204" pitchFamily="34" charset="-127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altLang="ko-KR" sz="2400" b="0" i="1" smtClean="0">
                                                <a:latin typeface="Cambria Math" panose="02040503050406030204" pitchFamily="18" charset="0"/>
                                                <a:ea typeface="에스코어 드림 4 Regular" panose="020B0503030302020204" pitchFamily="34" charset="-127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ko-KR" sz="2400" b="0" i="1" smtClean="0">
                                                <a:latin typeface="Cambria Math" panose="02040503050406030204" pitchFamily="18" charset="0"/>
                                                <a:ea typeface="에스코어 드림 4 Regular" panose="020B0503030302020204" pitchFamily="34" charset="-127"/>
                                              </a:rPr>
                                              <m:t>𝑥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ko-KR" sz="2400" b="0" i="1" smtClean="0">
                                                <a:latin typeface="Cambria Math" panose="02040503050406030204" pitchFamily="18" charset="0"/>
                                                <a:ea typeface="에스코어 드림 4 Regular" panose="020B0503030302020204" pitchFamily="34" charset="-127"/>
                                              </a:rPr>
                                              <m:t>𝑖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  <a:ea typeface="에스코어 드림 4 Regular" panose="020B0503030302020204" pitchFamily="34" charset="-127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  <a:ea typeface="에스코어 드림 4 Regular" panose="020B0503030302020204" pitchFamily="34" charset="-127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  <a:ea typeface="에스코어 드림 4 Regular" panose="020B0503030302020204" pitchFamily="34" charset="-127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  <a:ea typeface="에스코어 드림 4 Regular" panose="020B0503030302020204" pitchFamily="34" charset="-127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  <a:ea typeface="에스코어 드림 4 Regular" panose="020B0503030302020204" pitchFamily="34" charset="-127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pPr marL="457200" indent="-457200">
                  <a:lnSpc>
                    <a:spcPct val="150000"/>
                  </a:lnSpc>
                  <a:buAutoNum type="arabicParenR"/>
                </a:pPr>
                <a:r>
                  <a:rPr lang="ko-KR" altLang="en-US" sz="2400" dirty="0">
                    <a:highlight>
                      <a:srgbClr val="C0C0C0"/>
                    </a:highlight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평균 절대 오차</a:t>
                </a:r>
                <a: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(MAE; mean absolute error)</a:t>
                </a:r>
                <a:br>
                  <a:rPr lang="en-US" altLang="ko-KR" sz="24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</a:b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에스코어 드림 4 Regular" panose="020B0503030302020204" pitchFamily="34" charset="-127"/>
                      </a:rPr>
                      <m:t>𝑀𝐴𝐸</m:t>
                    </m:r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𝑋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,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h</m:t>
                        </m:r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에스코어 드림 4 Regular" panose="020B0503030302020204" pitchFamily="34" charset="-127"/>
                      </a:rPr>
                      <m:t>=</m:t>
                    </m:r>
                    <m:f>
                      <m:f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</m:ctrlPr>
                      </m:fPr>
                      <m:num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1</m:t>
                        </m:r>
                      </m:num>
                      <m:den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𝑖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=1</m:t>
                        </m:r>
                      </m:sub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𝑀</m:t>
                        </m:r>
                      </m:sup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|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h</m:t>
                        </m:r>
                        <m:d>
                          <m:d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  <a:ea typeface="에스코어 드림 4 Regular" panose="020B0503030302020204" pitchFamily="34" charset="-127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  <a:ea typeface="에스코어 드림 4 Regular" panose="020B0503030302020204" pitchFamily="34" charset="-127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  <a:ea typeface="에스코어 드림 4 Regular" panose="020B0503030302020204" pitchFamily="34" charset="-127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−</m:t>
                        </m:r>
                        <m:sSup>
                          <m:sSup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</m:ctrlPr>
                          </m:sSup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  <a:ea typeface="에스코어 드림 4 Regular" panose="020B0503030302020204" pitchFamily="34" charset="-127"/>
                              </a:rPr>
                              <m:t>𝑖</m:t>
                            </m:r>
                          </m:sup>
                        </m:s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</a:rPr>
                          <m:t>|</m:t>
                        </m:r>
                      </m:e>
                    </m:nary>
                  </m:oMath>
                </a14:m>
                <a:endPara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7DD1412-CE2F-4AB6-B104-1574DC219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603" y="1003409"/>
                <a:ext cx="11802224" cy="5118261"/>
              </a:xfrm>
              <a:prstGeom prst="rect">
                <a:avLst/>
              </a:prstGeom>
              <a:blipFill>
                <a:blip r:embed="rId3"/>
                <a:stretch>
                  <a:fillRect l="-10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DF2BC81-0E6F-4E2D-8374-7D05C0A8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535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가져오기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CSV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파일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(comma-separated value)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09A3DC-3307-4178-BC8A-93ABF4E7E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75" y="2158018"/>
            <a:ext cx="8452789" cy="14582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DA1BDA-F18C-4ED3-B909-82CFF0CC9632}"/>
              </a:ext>
            </a:extLst>
          </p:cNvPr>
          <p:cNvSpPr txBox="1"/>
          <p:nvPr/>
        </p:nvSpPr>
        <p:spPr>
          <a:xfrm>
            <a:off x="670603" y="1608604"/>
            <a:ext cx="498018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pandas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데이터 불러오기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61AACC-B7E1-4493-86CF-6023D748C9DA}"/>
              </a:ext>
            </a:extLst>
          </p:cNvPr>
          <p:cNvSpPr txBox="1"/>
          <p:nvPr/>
        </p:nvSpPr>
        <p:spPr>
          <a:xfrm>
            <a:off x="670603" y="3607510"/>
            <a:ext cx="498018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2)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데이터프레임에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head(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메서드 이용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D1479E-9662-4F51-BEE4-4F553B7DB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840" y="4110148"/>
            <a:ext cx="8954750" cy="7240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0935FA-C106-45BB-8065-D9677F003698}"/>
              </a:ext>
            </a:extLst>
          </p:cNvPr>
          <p:cNvSpPr txBox="1"/>
          <p:nvPr/>
        </p:nvSpPr>
        <p:spPr>
          <a:xfrm>
            <a:off x="675382" y="4948020"/>
            <a:ext cx="808847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3)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숫자형 특성을 알아보기 위한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describe( )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메서드 이용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345F70F-B29A-4474-9051-5EA19EFC9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840" y="5540876"/>
            <a:ext cx="9050690" cy="496546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DFEE40B-EB16-46C1-9BB2-48734299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18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가져오기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CSV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파일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(comma-separated value)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A1BDA-F18C-4ED3-B909-82CFF0CC9632}"/>
              </a:ext>
            </a:extLst>
          </p:cNvPr>
          <p:cNvSpPr txBox="1"/>
          <p:nvPr/>
        </p:nvSpPr>
        <p:spPr>
          <a:xfrm>
            <a:off x="670603" y="1608604"/>
            <a:ext cx="498018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4)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히스토그램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(histogram)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1BF4FF-FF27-49CD-B574-EB655949A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74" y="2254568"/>
            <a:ext cx="6597455" cy="11995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7429935-5356-43C1-B933-B4209E274360}"/>
              </a:ext>
            </a:extLst>
          </p:cNvPr>
          <p:cNvSpPr txBox="1"/>
          <p:nvPr/>
        </p:nvSpPr>
        <p:spPr>
          <a:xfrm>
            <a:off x="971174" y="3512944"/>
            <a:ext cx="9580385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데이터의 형태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분포를 빠르게 검토할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주어진 값의 범위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수평축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 +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그 범위에 속한 샘플 수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수직축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2997CB4-0A77-47F8-BE17-861F817C0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729" y="4664479"/>
            <a:ext cx="7640116" cy="196242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8A2D65F-9ABF-4D15-9735-EB8054A97EA9}"/>
              </a:ext>
            </a:extLst>
          </p:cNvPr>
          <p:cNvSpPr/>
          <p:nvPr/>
        </p:nvSpPr>
        <p:spPr>
          <a:xfrm>
            <a:off x="3606800" y="2321560"/>
            <a:ext cx="3276600" cy="264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주피터 노트북 환경에서 입력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7C97EE-E47A-49F9-B7B3-654D0A41E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52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가져오기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테스트 세트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A1BDA-F18C-4ED3-B909-82CFF0CC9632}"/>
              </a:ext>
            </a:extLst>
          </p:cNvPr>
          <p:cNvSpPr txBox="1"/>
          <p:nvPr/>
        </p:nvSpPr>
        <p:spPr>
          <a:xfrm>
            <a:off x="670603" y="1608604"/>
            <a:ext cx="1089809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무작위로 어떤 샘플을 선택해서 전체 데이터셋의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20%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정도를 떼어놓는 것을 해보겠습니다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21E150-32D9-4FA6-B617-3BC127D6E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73" y="2221635"/>
            <a:ext cx="9259158" cy="21358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1766E73-A8F2-485C-B471-7B39A87A1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73" y="4531218"/>
            <a:ext cx="8356364" cy="138722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742F42-E894-487A-82AA-53FCA0EB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955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가져오기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테스트 세트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A1BDA-F18C-4ED3-B909-82CFF0CC9632}"/>
              </a:ext>
            </a:extLst>
          </p:cNvPr>
          <p:cNvSpPr txBox="1"/>
          <p:nvPr/>
        </p:nvSpPr>
        <p:spPr>
          <a:xfrm>
            <a:off x="670603" y="1608604"/>
            <a:ext cx="1089809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train_test_split</a:t>
            </a:r>
            <a:endParaRPr lang="en-US" altLang="ko-KR" sz="20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7A81A8-9D37-4806-923B-F0DDF7FBED3D}"/>
              </a:ext>
            </a:extLst>
          </p:cNvPr>
          <p:cNvSpPr txBox="1"/>
          <p:nvPr/>
        </p:nvSpPr>
        <p:spPr>
          <a:xfrm>
            <a:off x="848912" y="2213982"/>
            <a:ext cx="10898098" cy="1887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난수 초기값을 설정할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--&gt; </a:t>
            </a:r>
            <a:r>
              <a:rPr lang="en-US" altLang="ko-KR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random_state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행의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개수가 같은 여러 개의 데이터셋을 넘겨서 같은 인덱스를 기반으로</a:t>
            </a:r>
            <a:b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나눌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예를 들어 데이터프레임이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label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따라 여러 개로 나뉘어 있을 때 유용하다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8F478E-711D-4D5A-92D5-F658983A9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4268782"/>
            <a:ext cx="9322257" cy="104336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462BD82-2A9F-4FF6-B96F-B03577103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56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615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이해를 위한 탐색과 시각화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산점도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데이터 시각화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2415B0-FCAE-4FF3-AAC5-9E6AC34721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33"/>
          <a:stretch/>
        </p:blipFill>
        <p:spPr>
          <a:xfrm>
            <a:off x="678326" y="3083891"/>
            <a:ext cx="5866368" cy="28751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DA2D2F-704E-4E45-A7D1-179736EF6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194" y="3083891"/>
            <a:ext cx="5358765" cy="324213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DDE5941-4BCE-43CE-8306-8636D2AB68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425" y="1761450"/>
            <a:ext cx="7231291" cy="33514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B254171-87C4-46DD-8FCA-19238A2127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603" y="2228138"/>
            <a:ext cx="8911724" cy="39784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76A8752-CC23-4A52-8387-520A7EC69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588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615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이해를 위한 탐색과 시각화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2061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표준 상관계수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(standard correlation coefficient)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변수 사이의 통계적 관계를 표현하기 위해 특정한 상관 관계의 정도를</a:t>
            </a:r>
            <a:b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수치적으로 나타낸 계수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상관계수의 범위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[-1, 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9DBABC-2FF1-4949-BFA8-B715C3EBE7F4}"/>
                  </a:ext>
                </a:extLst>
              </p:cNvPr>
              <p:cNvSpPr txBox="1"/>
              <p:nvPr/>
            </p:nvSpPr>
            <p:spPr>
              <a:xfrm>
                <a:off x="2408784" y="3172150"/>
                <a:ext cx="7221977" cy="1037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320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𝑐𝑜𝑣</m:t>
                          </m:r>
                          <m:d>
                            <m:d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32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32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ko-KR" alt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ctrlP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ko-KR" alt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32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32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ko-KR" altLang="en-US" sz="3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9DBABC-2FF1-4949-BFA8-B715C3EBE7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8784" y="3172150"/>
                <a:ext cx="7221977" cy="10372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EA44DC4B-D3A6-4441-99F6-535A84007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099" y="4360148"/>
            <a:ext cx="4429766" cy="50445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1D73004-A56F-4258-8BF7-507822FD89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8156" y="4323556"/>
            <a:ext cx="5946922" cy="234437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078D5C-930E-488D-9680-7F993F6EB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2543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615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이해를 위한 탐색과 시각화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표준 상관계수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(standard correlation coefficient)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계수가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-1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가깝다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강한 음의 상관관계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계수가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0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가깝다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선형적인 상관관계가 없다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계수가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+1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가깝다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강한 양의 상관관계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F85077-186F-4B5F-ACC6-E25381670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340" y="3429000"/>
            <a:ext cx="7121174" cy="317471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3DB7936-EBA8-4DF7-94C8-CED5B30BE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115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알고리즘을 위한 데이터 준비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3631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정제</a:t>
            </a:r>
            <a:endParaRPr lang="en-US" altLang="ko-KR"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대부분의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머신러닝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알고리즘은 누락된 특성을 다루지 못한다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이를 처리할 함수가 필요하고 크게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가지의 방법이 존재한다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해당 구역을 제거한다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전체 특성을 삭제한다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값으로 채운다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.(0,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평균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중간값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…)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B102F5-D9CD-47FF-A71C-427728F7E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4348473"/>
            <a:ext cx="7626648" cy="134341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C9F6B03-DE0E-4C69-BFF9-499A30CD8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08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CFEDC04-14A9-48DD-B603-135B97F9A92F}"/>
              </a:ext>
            </a:extLst>
          </p:cNvPr>
          <p:cNvSpPr/>
          <p:nvPr/>
        </p:nvSpPr>
        <p:spPr>
          <a:xfrm>
            <a:off x="585627" y="3541449"/>
            <a:ext cx="6954777" cy="128483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13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1.1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머신러닝이란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280807"/>
            <a:ext cx="10646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명시적인 프로그래밍 없이 컴퓨터가 학습하는 능력을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갖추게 하는 연구 분야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9F3CB3D-5B67-4057-AE1F-791DE1EAEAD4}"/>
              </a:ext>
            </a:extLst>
          </p:cNvPr>
          <p:cNvSpPr/>
          <p:nvPr/>
        </p:nvSpPr>
        <p:spPr>
          <a:xfrm>
            <a:off x="9842637" y="3490639"/>
            <a:ext cx="1335641" cy="1335641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/>
              <a:t>Program</a:t>
            </a:r>
            <a:endParaRPr lang="ko-KR" altLang="en-US" sz="2400" dirty="0"/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F46AB08A-5ED3-4095-80D9-6FD2FA00CAE2}"/>
              </a:ext>
            </a:extLst>
          </p:cNvPr>
          <p:cNvSpPr/>
          <p:nvPr/>
        </p:nvSpPr>
        <p:spPr>
          <a:xfrm>
            <a:off x="10212506" y="2582304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731C9FF0-71AC-48E4-844A-326E7E2A2665}"/>
              </a:ext>
            </a:extLst>
          </p:cNvPr>
          <p:cNvSpPr/>
          <p:nvPr/>
        </p:nvSpPr>
        <p:spPr>
          <a:xfrm rot="16200000">
            <a:off x="8959059" y="3787768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0096F5B-273A-41FB-9EDA-A1E933901BE0}"/>
              </a:ext>
            </a:extLst>
          </p:cNvPr>
          <p:cNvSpPr/>
          <p:nvPr/>
        </p:nvSpPr>
        <p:spPr>
          <a:xfrm>
            <a:off x="10212506" y="5068650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360196-4734-4E9D-B08B-AE153A960BBC}"/>
              </a:ext>
            </a:extLst>
          </p:cNvPr>
          <p:cNvSpPr txBox="1"/>
          <p:nvPr/>
        </p:nvSpPr>
        <p:spPr>
          <a:xfrm>
            <a:off x="670603" y="1888789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작업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대한 컴퓨터 프로그램의 성능을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측정했을 때</a:t>
            </a:r>
            <a:endParaRPr lang="en-US" altLang="ko-KR" sz="2400" b="0" i="0" dirty="0">
              <a:solidFill>
                <a:srgbClr val="000000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인해 성능이 향상됐다면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컴퓨터 프로그램은 작업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성능 측정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대해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학습한 것이다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FEB0EA-4997-414E-B93B-78B7E98D6076}"/>
              </a:ext>
            </a:extLst>
          </p:cNvPr>
          <p:cNvSpPr txBox="1"/>
          <p:nvPr/>
        </p:nvSpPr>
        <p:spPr>
          <a:xfrm>
            <a:off x="10017298" y="2003459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9CF575-6D69-45E1-876E-310709C5642C}"/>
              </a:ext>
            </a:extLst>
          </p:cNvPr>
          <p:cNvSpPr txBox="1"/>
          <p:nvPr/>
        </p:nvSpPr>
        <p:spPr>
          <a:xfrm>
            <a:off x="8096030" y="3860508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537849-52C5-4FD7-9BDE-BBC6F3F927E2}"/>
              </a:ext>
            </a:extLst>
          </p:cNvPr>
          <p:cNvSpPr txBox="1"/>
          <p:nvPr/>
        </p:nvSpPr>
        <p:spPr>
          <a:xfrm>
            <a:off x="10017298" y="5816095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6BF77-437B-4E15-8958-3346FB4527D4}"/>
              </a:ext>
            </a:extLst>
          </p:cNvPr>
          <p:cNvSpPr txBox="1"/>
          <p:nvPr/>
        </p:nvSpPr>
        <p:spPr>
          <a:xfrm>
            <a:off x="670603" y="4891830"/>
            <a:ext cx="10646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공학적 정의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AB6507-6E99-440A-9271-5FE8C5043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알고리즘을 위한 데이터 준비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 정제</a:t>
            </a:r>
            <a:endParaRPr lang="en-US" altLang="ko-KR"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Scikit-learn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SimpleImputer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A08EA-4EEF-4E38-A92D-6C31E1623B3F}"/>
              </a:ext>
            </a:extLst>
          </p:cNvPr>
          <p:cNvSpPr txBox="1"/>
          <p:nvPr/>
        </p:nvSpPr>
        <p:spPr>
          <a:xfrm>
            <a:off x="670603" y="2265819"/>
            <a:ext cx="10363842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1) </a:t>
            </a:r>
            <a:r>
              <a:rPr lang="en-US" altLang="ko-KR" sz="18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SimpleImputer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객체를 생성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누락된 값을 특성의 </a:t>
            </a:r>
            <a:r>
              <a:rPr lang="ko-KR" altLang="en-US" sz="18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중간값을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대체한다고 가정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E2A3E6-B2F8-48E8-BEC2-2648D0015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75" y="2851185"/>
            <a:ext cx="7201905" cy="7430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5A82042-CE3B-485D-A558-C7B26C7384BE}"/>
              </a:ext>
            </a:extLst>
          </p:cNvPr>
          <p:cNvSpPr txBox="1"/>
          <p:nvPr/>
        </p:nvSpPr>
        <p:spPr>
          <a:xfrm>
            <a:off x="670603" y="3594239"/>
            <a:ext cx="10363842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텍스트 특성은 제외한 복사본을 생성한다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.(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수치형 특성에서만 </a:t>
            </a:r>
            <a:r>
              <a:rPr lang="ko-KR" altLang="en-US" sz="18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중간값이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계산되어야 한다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.)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A6F9B32-B28F-4ACF-8809-072B830A6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75" y="4167571"/>
            <a:ext cx="5868219" cy="2953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23A8DD4-5A59-418F-821E-C7A6AB836068}"/>
              </a:ext>
            </a:extLst>
          </p:cNvPr>
          <p:cNvSpPr txBox="1"/>
          <p:nvPr/>
        </p:nvSpPr>
        <p:spPr>
          <a:xfrm>
            <a:off x="670603" y="4461058"/>
            <a:ext cx="10363842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3) i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mputer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객체의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fit( )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메서드를 이용하여 훈련 데이터에 적용한다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4D4E10B-7C57-4F2E-93E8-821B4C307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175" y="5021852"/>
            <a:ext cx="2381582" cy="2762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ACA253-DECC-47B9-9C07-ECF852E50966}"/>
              </a:ext>
            </a:extLst>
          </p:cNvPr>
          <p:cNvSpPr txBox="1"/>
          <p:nvPr/>
        </p:nvSpPr>
        <p:spPr>
          <a:xfrm>
            <a:off x="664722" y="5306092"/>
            <a:ext cx="10363842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4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학습된 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imputer 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객체를 이용하여 훈련 세트에서 누락된 값을 학습한 </a:t>
            </a:r>
            <a:r>
              <a:rPr lang="ko-KR" altLang="en-US" sz="18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중간값으로</a:t>
            </a:r>
            <a:r>
              <a:rPr lang="ko-KR" altLang="en-US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바꾼다</a:t>
            </a:r>
            <a:r>
              <a:rPr lang="en-US" altLang="ko-KR" sz="1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EFD679D-F030-41B2-8C5E-1A0DD65AD7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175" y="5854591"/>
            <a:ext cx="3315163" cy="25721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D4566E-3181-4F1C-9CA2-95DF469E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702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알고리즘을 위한 데이터 준비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텍스트와 범주형 특성 다루기</a:t>
            </a:r>
            <a:endParaRPr lang="en-US" altLang="ko-KR"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AC60B2-2C30-438E-ACF6-0D949DE05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1631724"/>
            <a:ext cx="3555115" cy="23649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DA9FB36-3CA1-46A2-8D27-BAB9F51C1497}"/>
              </a:ext>
            </a:extLst>
          </p:cNvPr>
          <p:cNvSpPr txBox="1"/>
          <p:nvPr/>
        </p:nvSpPr>
        <p:spPr>
          <a:xfrm>
            <a:off x="4928171" y="1588056"/>
            <a:ext cx="6593226" cy="18414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이전의 예시에서 텍스트 형식의 데이터는</a:t>
            </a:r>
            <a:b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ocean_proximity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1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개였다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데이터를 보니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몇 종류의 값 중 하나를 갖는다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Idea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en-US" altLang="ko-KR" sz="20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“</a:t>
            </a:r>
            <a:r>
              <a:rPr lang="ko-KR" altLang="en-US" sz="20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이를 수치형 데이터로 변환할 수 있지 않을까</a:t>
            </a:r>
            <a:r>
              <a:rPr lang="en-US" altLang="ko-KR" sz="20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72D7E8-DFBA-4A15-B8B9-F69F97B56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" y="4442041"/>
            <a:ext cx="5553850" cy="4191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2619562-9C17-4AD4-B51E-86454BCEF4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9496"/>
          <a:stretch/>
        </p:blipFill>
        <p:spPr>
          <a:xfrm>
            <a:off x="736144" y="4922994"/>
            <a:ext cx="7249537" cy="49848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EE3935B-B656-4807-A8AF-483836A0A9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1274" y="4104647"/>
            <a:ext cx="1333686" cy="225774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EB3A7EE-A93A-4ADC-83F8-2E0819D00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5391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알고리즘을 위한 데이터 준비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텍스트와 범주형 특성 다루기</a:t>
            </a:r>
            <a:endParaRPr lang="en-US" altLang="ko-KR"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30715-E7E3-4711-A562-7B775042AE26}"/>
              </a:ext>
            </a:extLst>
          </p:cNvPr>
          <p:cNvSpPr txBox="1"/>
          <p:nvPr/>
        </p:nvSpPr>
        <p:spPr>
          <a:xfrm>
            <a:off x="670603" y="1626802"/>
            <a:ext cx="10137810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categories_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인스턴스 변수를 사용해 카테고리 목록을 얻을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1E3E99-7937-4FB7-9B68-21DD0EDE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745" y="2241050"/>
            <a:ext cx="8622580" cy="9131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8C1249-C17A-4AE4-99CC-0BEBE5B9FA4C}"/>
              </a:ext>
            </a:extLst>
          </p:cNvPr>
          <p:cNvSpPr txBox="1"/>
          <p:nvPr/>
        </p:nvSpPr>
        <p:spPr>
          <a:xfrm>
            <a:off x="670603" y="3265775"/>
            <a:ext cx="10137810" cy="1425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원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핫 인코딩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(one-hot encoding)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한 특성만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1(hot)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이고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나머지는 모두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0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으로 인코딩하는 것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“INLAND”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만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나머지는 모두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0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49DDBE8-68BC-4AC1-AD75-C520F66F2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745" y="4803353"/>
            <a:ext cx="7721974" cy="155977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94E0765-E0A9-4F09-932C-2B7032896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347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알고리즘을 위한 데이터 준비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직접 변환기 만들기</a:t>
            </a:r>
            <a:endParaRPr lang="en-US" altLang="ko-KR"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30715-E7E3-4711-A562-7B775042AE26}"/>
              </a:ext>
            </a:extLst>
          </p:cNvPr>
          <p:cNvSpPr txBox="1"/>
          <p:nvPr/>
        </p:nvSpPr>
        <p:spPr>
          <a:xfrm>
            <a:off x="670604" y="1657624"/>
            <a:ext cx="5755100" cy="3272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특별한 정제 작업이나 어떤 특성들을 조합하는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등의 작업을 위해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직접 변환기를 설계해야 하는 경우가 존재한다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사이킷런은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duck typing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지원한다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0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fit( ), transform( ), </a:t>
            </a:r>
            <a:r>
              <a:rPr lang="en-US" altLang="ko-KR" sz="2000" dirty="0" err="1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fit_transform</a:t>
            </a:r>
            <a:r>
              <a:rPr lang="en-US" altLang="ko-KR" sz="20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) </a:t>
            </a:r>
            <a:r>
              <a:rPr lang="ko-KR" altLang="en-US" sz="20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메서드를 구현한 객체를 생성</a:t>
            </a:r>
            <a:endParaRPr lang="en-US" altLang="ko-KR" sz="2000" dirty="0">
              <a:solidFill>
                <a:srgbClr val="0070C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308D4A8-5FE8-40CC-A95C-983099C49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433" y="1702475"/>
            <a:ext cx="5916568" cy="3866118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39A13C2-DF91-4E87-A886-470CEFC28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4439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모델 선택과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2.6.1</a:t>
            </a:r>
            <a:r>
              <a:rPr lang="ko-KR" altLang="en-US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훈련 세트에서 훈련하고 평가하기</a:t>
            </a:r>
            <a:endParaRPr lang="en-US" altLang="ko-KR" sz="2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91C73-1E3C-4710-8625-3025554F7AD8}"/>
              </a:ext>
            </a:extLst>
          </p:cNvPr>
          <p:cNvSpPr txBox="1"/>
          <p:nvPr/>
        </p:nvSpPr>
        <p:spPr>
          <a:xfrm>
            <a:off x="670603" y="1549714"/>
            <a:ext cx="1052822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선형 회귀 모델을 훈련하는 코드이다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</a:t>
            </a:r>
            <a:r>
              <a:rPr lang="en-US" altLang="ko-KR" sz="20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LinearRegression</a:t>
            </a:r>
            <a:r>
              <a:rPr lang="en-US" altLang="ko-KR" sz="20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이용하여 만들 수 있다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E189E5-1314-4D05-96A7-156F497CB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15" y="2121703"/>
            <a:ext cx="5806830" cy="11146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B94547-F333-4D1A-9B56-8E01612A5DE3}"/>
              </a:ext>
            </a:extLst>
          </p:cNvPr>
          <p:cNvSpPr txBox="1"/>
          <p:nvPr/>
        </p:nvSpPr>
        <p:spPr>
          <a:xfrm>
            <a:off x="670603" y="3427055"/>
            <a:ext cx="1052822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몇 개의 샘플에 대해 적용한 결과는 아래와 같다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4BDE49-7BFA-4B2B-8360-116BBA668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15" y="4064758"/>
            <a:ext cx="9190237" cy="187734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6194A3B-1953-4E18-B26F-C5A980FE3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308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모델 선택과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2.6.1</a:t>
            </a:r>
            <a:r>
              <a:rPr lang="ko-KR" altLang="en-US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훈련 세트에서 훈련하고 평가하기</a:t>
            </a:r>
            <a:endParaRPr lang="en-US" altLang="ko-KR" sz="2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91C73-1E3C-4710-8625-3025554F7AD8}"/>
              </a:ext>
            </a:extLst>
          </p:cNvPr>
          <p:cNvSpPr txBox="1"/>
          <p:nvPr/>
        </p:nvSpPr>
        <p:spPr>
          <a:xfrm>
            <a:off x="670603" y="1549714"/>
            <a:ext cx="1052822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mean_square_error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함수를 이용하여 만든 모델의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RMSE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측정해보자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7E9D98-B0F5-46B9-996B-8D886F3E3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607" y="2255560"/>
            <a:ext cx="7681177" cy="15189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B62322-F957-4BF2-8C07-B667929678D4}"/>
              </a:ext>
            </a:extLst>
          </p:cNvPr>
          <p:cNvSpPr txBox="1"/>
          <p:nvPr/>
        </p:nvSpPr>
        <p:spPr>
          <a:xfrm>
            <a:off x="670603" y="3968574"/>
            <a:ext cx="10528228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과소적합</a:t>
            </a:r>
            <a:r>
              <a:rPr lang="en-US" altLang="ko-KR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(under-fitting)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사례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더 강력을 모델을 선택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or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알고리즘에 더 좋은 특성을 주입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29D3E07-5441-4E8F-9D06-26A710F95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3366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모델 선택과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2.6.1</a:t>
            </a:r>
            <a:r>
              <a:rPr lang="ko-KR" altLang="en-US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훈련 세트에서 훈련하고 평가하기</a:t>
            </a:r>
            <a:endParaRPr lang="en-US" altLang="ko-KR" sz="2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91C73-1E3C-4710-8625-3025554F7AD8}"/>
              </a:ext>
            </a:extLst>
          </p:cNvPr>
          <p:cNvSpPr txBox="1"/>
          <p:nvPr/>
        </p:nvSpPr>
        <p:spPr>
          <a:xfrm>
            <a:off x="670603" y="1549714"/>
            <a:ext cx="10528228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DecisionTreeRegressor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모델을 이용해보자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이는 데이터에서 복잡한 비선형 관계를 찾는 것이 가능하다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B62322-F957-4BF2-8C07-B667929678D4}"/>
              </a:ext>
            </a:extLst>
          </p:cNvPr>
          <p:cNvSpPr txBox="1"/>
          <p:nvPr/>
        </p:nvSpPr>
        <p:spPr>
          <a:xfrm>
            <a:off x="748319" y="5293450"/>
            <a:ext cx="10528228" cy="964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과대적합</a:t>
            </a:r>
            <a:r>
              <a:rPr lang="en-US" altLang="ko-KR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(over-fitting)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사례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세트의 일부분으로 </a:t>
            </a:r>
            <a:r>
              <a:rPr lang="ko-KR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하고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다른 일부분은 </a:t>
            </a:r>
            <a:r>
              <a:rPr lang="ko-KR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 검증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사용해야 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87A9BD-1E59-400D-9F78-C7832AD6C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1" y="2575156"/>
            <a:ext cx="6938948" cy="113381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E5709B-3E5D-4AA2-B012-8D0FEC8B6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01" y="3770110"/>
            <a:ext cx="8400535" cy="1298366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43BA012-F89F-427E-96FE-78CCD600D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347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모델 선택과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003409"/>
            <a:ext cx="11802224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2.6.2</a:t>
            </a:r>
            <a:r>
              <a:rPr lang="ko-KR" altLang="en-US" sz="2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교차 검증을 사용한 평가</a:t>
            </a:r>
            <a:endParaRPr lang="en-US" altLang="ko-KR" sz="2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91C73-1E3C-4710-8625-3025554F7AD8}"/>
              </a:ext>
            </a:extLst>
          </p:cNvPr>
          <p:cNvSpPr txBox="1"/>
          <p:nvPr/>
        </p:nvSpPr>
        <p:spPr>
          <a:xfrm>
            <a:off x="670603" y="1549714"/>
            <a:ext cx="10528228" cy="502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결정 트리 모델을 평가하는 방법에 대해 생각해보자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B62322-F957-4BF2-8C07-B667929678D4}"/>
              </a:ext>
            </a:extLst>
          </p:cNvPr>
          <p:cNvSpPr txBox="1"/>
          <p:nvPr/>
        </p:nvSpPr>
        <p:spPr>
          <a:xfrm>
            <a:off x="670603" y="2213464"/>
            <a:ext cx="10528228" cy="234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</a:t>
            </a:r>
            <a:r>
              <a:rPr lang="ko-KR" altLang="en-US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겹 교차 검증</a:t>
            </a:r>
            <a:r>
              <a:rPr lang="en-US" altLang="ko-KR" sz="2000" dirty="0">
                <a:solidFill>
                  <a:srgbClr val="7030A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(k-fold cross-validation)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 세트를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fold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라 불리는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서브넷으로 무작위 분할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결정 트리 모델을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번 훈련하고 평가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매번 다른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fold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선택하여 평가에 사용하고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나머지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k-1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fold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는 훈련에 사용</a:t>
            </a:r>
            <a:endParaRPr lang="en-US" alt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k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개의 평가 점수가 담긴 배열이 결과로 도출된다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AE1B8C-CACD-42F5-95C4-42B374BD9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4797311"/>
            <a:ext cx="7472312" cy="10219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C38FBCA-1DED-4FE5-A544-EABE63031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0365" y="5695441"/>
            <a:ext cx="5182739" cy="817598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CC0360-3219-4993-8260-2464A89B9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669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571EBC-7D7C-40E3-A8C1-8AA56C8A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8"/>
          <a:stretch/>
        </p:blipFill>
        <p:spPr>
          <a:xfrm>
            <a:off x="0" y="-1"/>
            <a:ext cx="12188144" cy="685800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5F049B4-3EF1-2A41-A40A-49D76D773F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89855-3D57-4096-B045-38A332EF05AD}"/>
              </a:ext>
            </a:extLst>
          </p:cNvPr>
          <p:cNvSpPr txBox="1"/>
          <p:nvPr/>
        </p:nvSpPr>
        <p:spPr>
          <a:xfrm>
            <a:off x="4038930" y="2875002"/>
            <a:ext cx="4114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338474E-052E-4AF1-B5E4-5DD223E29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5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13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1.1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머신러닝이란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280807"/>
            <a:ext cx="1064689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 Set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시스템이 학습하는 데 사용하는 샘플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 Instance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각각의 훈련 데이터들을 일컫는 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또는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sample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이라고도 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spcBef>
                <a:spcPts val="600"/>
              </a:spcBef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Accuracy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성능 측정의 척도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 판정 문제에서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정확히 분류된 메일의 비율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B5E0E9-B49C-479D-ACE5-6992592FD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062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39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왜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머신러닝을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사용하는가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기존의 솔루션으로는 복잡하거나 알려진 정해가 없는 문제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e.g. NLP(Natural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Language Processing)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머신러닝을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통해 학습한 내용을 조사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2400" b="1" dirty="0" err="1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데이터마이닝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(data mining)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: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기술을 적용하여 대용량의 데이터를 분석하여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 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겉으로는 보이지 않던 패턴을 발견해내는 기술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84A19FD-87EA-4FEB-881E-85FDBC81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22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이라는 답을 붙이는 과정이 포함됨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914400" lvl="1" indent="-457200">
              <a:lnSpc>
                <a:spcPct val="150000"/>
              </a:lnSpc>
              <a:buAutoNum type="arabicParenBoth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(classification)</a:t>
            </a:r>
          </a:p>
          <a:p>
            <a:pPr lvl="2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스팸필터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spam? OR Non-spam?</a:t>
            </a: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(2)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회귀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(regression)</a:t>
            </a:r>
          </a:p>
          <a:p>
            <a:pPr lvl="2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예측변수라 부르는 특성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(feature)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사용해 타겟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(target)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수치를 예측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lvl="2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x : 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주행거리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연식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브랜드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…)  y : 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중고 자동차의 가격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EB393FA-3751-4D35-A601-951B865AB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326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(unsupervised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존재하지 않는다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시스템은 아무런 도움없이 학습함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2BB7D7-338E-4D1E-81C6-D9623A11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73" y="3854567"/>
            <a:ext cx="4848902" cy="23053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63A789A-7C40-4F23-9C96-5CC4825A3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051" y="3893989"/>
            <a:ext cx="5001323" cy="24768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04DDB3-7301-4D7B-A611-C7BF00900205}"/>
              </a:ext>
            </a:extLst>
          </p:cNvPr>
          <p:cNvSpPr txBox="1"/>
          <p:nvPr/>
        </p:nvSpPr>
        <p:spPr>
          <a:xfrm>
            <a:off x="6054263" y="6057580"/>
            <a:ext cx="4844693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군집화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(clustering)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B35B40-0A59-415C-AD96-43E827B6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843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준지도</a:t>
            </a: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semisupervised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learning)   semi: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일부만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있는 데이터를 다루는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지도학습 </a:t>
            </a:r>
            <a:r>
              <a:rPr lang="en-US" altLang="ko-KR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+ </a:t>
            </a:r>
            <a:r>
              <a:rPr lang="ko-KR" altLang="en-US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비지도학습</a:t>
            </a:r>
            <a:endParaRPr lang="en-US" altLang="ko-KR" sz="2400" dirty="0">
              <a:solidFill>
                <a:srgbClr val="0070C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ex)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구글 포토 호스팅 서비스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사진 속의 얼굴을 각자 다른 사람으로 구별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/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인식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1,5,6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번 사진에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1,2,3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번 사진에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… -&gt;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군집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사람마다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붙인다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-&gt;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AE3675A-E516-4362-9BE5-AF6A8D13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574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강화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(reinforcement learning)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E50654-A558-407E-B019-CF498CF26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35" y="2128167"/>
            <a:ext cx="5687219" cy="40677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7CD2F8-3C06-468B-9C07-C0694F2FB4F1}"/>
              </a:ext>
            </a:extLst>
          </p:cNvPr>
          <p:cNvSpPr txBox="1"/>
          <p:nvPr/>
        </p:nvSpPr>
        <p:spPr>
          <a:xfrm>
            <a:off x="6732355" y="1280807"/>
            <a:ext cx="4904610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에이전트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(agent)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시스템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환경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관찰하여 </a:t>
            </a:r>
            <a:r>
              <a:rPr lang="ko-KR" altLang="en-US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행동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실행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결과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보상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(reward) - </a:t>
            </a:r>
            <a:r>
              <a:rPr lang="en-US" altLang="ko-KR" sz="2400" dirty="0">
                <a:solidFill>
                  <a:srgbClr val="27AA3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positive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   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벌점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(penalty) - 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negative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91F8954-6C21-4A34-929E-2B219E58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603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aa8a4e01-c35c-4b83-a5f2-ad7948fd9ffa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3310</TotalTime>
  <Words>1956</Words>
  <Application>Microsoft Office PowerPoint</Application>
  <PresentationFormat>와이드스크린</PresentationFormat>
  <Paragraphs>357</Paragraphs>
  <Slides>38</Slides>
  <Notes>35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9" baseType="lpstr">
      <vt:lpstr>맑은 고딕</vt:lpstr>
      <vt:lpstr>KoPubWorldDotum_Pro Light</vt:lpstr>
      <vt:lpstr>Arial</vt:lpstr>
      <vt:lpstr>Wingdings</vt:lpstr>
      <vt:lpstr>에스코어 드림 4 Regular</vt:lpstr>
      <vt:lpstr>KoPubWorld돋움체 Bold</vt:lpstr>
      <vt:lpstr>KoPubWorld돋움체 Light</vt:lpstr>
      <vt:lpstr>Cambria Math</vt:lpstr>
      <vt:lpstr>Forte</vt:lpstr>
      <vt:lpstr>KoPubWorldDotum_Pro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108</cp:revision>
  <dcterms:created xsi:type="dcterms:W3CDTF">2019-09-24T13:38:54Z</dcterms:created>
  <dcterms:modified xsi:type="dcterms:W3CDTF">2021-07-30T09:09:24Z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